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257" r:id="rId3"/>
    <p:sldId id="271" r:id="rId4"/>
    <p:sldId id="272" r:id="rId5"/>
    <p:sldId id="273" r:id="rId6"/>
    <p:sldId id="275" r:id="rId7"/>
    <p:sldId id="285" r:id="rId8"/>
    <p:sldId id="274" r:id="rId9"/>
    <p:sldId id="283" r:id="rId10"/>
    <p:sldId id="276" r:id="rId11"/>
    <p:sldId id="278" r:id="rId12"/>
    <p:sldId id="279" r:id="rId13"/>
    <p:sldId id="281" r:id="rId14"/>
    <p:sldId id="282" r:id="rId15"/>
    <p:sldId id="287" r:id="rId16"/>
    <p:sldId id="290" r:id="rId17"/>
    <p:sldId id="288" r:id="rId18"/>
    <p:sldId id="298" r:id="rId19"/>
    <p:sldId id="299" r:id="rId20"/>
    <p:sldId id="300" r:id="rId21"/>
    <p:sldId id="296" r:id="rId22"/>
    <p:sldId id="295" r:id="rId23"/>
    <p:sldId id="297" r:id="rId2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94707" autoAdjust="0"/>
  </p:normalViewPr>
  <p:slideViewPr>
    <p:cSldViewPr snapToGrid="0">
      <p:cViewPr>
        <p:scale>
          <a:sx n="66" d="100"/>
          <a:sy n="66" d="100"/>
        </p:scale>
        <p:origin x="-168" y="10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25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E8C005-3172-4E56-9156-FD7870F94231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2018年11月3日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08FAD1D-910E-4884-9F17-0200497759DD}" type="datetime2">
              <a:rPr lang="zh-TW" altLang="en-US" smtClean="0"/>
              <a:pPr/>
              <a:t>2018年11月3日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2869989-EB00-4EE7-BCB5-25BDC5BB29F8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TW" noProof="0" smtClean="0"/>
              <a:pPr/>
              <a:t>1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54996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由供應商或網路商城而來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TW" noProof="0" smtClean="0"/>
              <a:pPr/>
              <a:t>11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5992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由供應商或網路商城而來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TW" noProof="0" smtClean="0"/>
              <a:pPr/>
              <a:t>12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25379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6132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1263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7147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7065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3193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9831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1273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229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動機 目的</a:t>
            </a:r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035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5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831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TW" noProof="0" smtClean="0"/>
              <a:pPr/>
              <a:t>6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3482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TW" noProof="0" smtClean="0"/>
              <a:pPr/>
              <a:t>7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167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由供應商或網路商城而來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TW" noProof="0" smtClean="0"/>
              <a:pPr/>
              <a:t>8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1320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由供應商或網路商城而來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TW" noProof="0" smtClean="0"/>
              <a:pPr/>
              <a:t>9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87492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由供應商或網路商城而來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altLang="zh-TW" noProof="0" smtClean="0"/>
              <a:pPr/>
              <a:t>10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2290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直線接點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​​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​​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​​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​​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​​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​​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​​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群組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直線接點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​​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群組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直線接點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接點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接點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接點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接點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直線接點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​​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​​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群組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直線接點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群組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直線接點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接點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接點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接點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直線接點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​​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cxnSp>
        <p:nvCxnSpPr>
          <p:cNvPr id="58" name="直線接點​​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9F78392-5C5C-45F6-8F89-DC4807D81C95}" type="datetime2">
              <a:rPr lang="zh-TW" altLang="en-US" smtClean="0"/>
              <a:pPr/>
              <a:t>2018年11月3日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A02441-A415-40E6-B767-261B5D217FD4}" type="datetime2">
              <a:rPr lang="zh-TW" altLang="en-US" smtClean="0"/>
              <a:pPr/>
              <a:t>2018年11月3日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FDC526-5D1A-47D8-B5CB-FD3BF5D2FD0F}" type="datetime2">
              <a:rPr lang="zh-TW" altLang="en-US" smtClean="0"/>
              <a:pPr/>
              <a:t>2018年11月3日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直線接點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​​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​​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​​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​​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​​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​​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​​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群組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直線接點​​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群組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直線接點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接點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接點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接點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接點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直線接點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​​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​​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直線接點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群組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直線接點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接點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接點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接點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接點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​​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cxnSp>
        <p:nvCxnSpPr>
          <p:cNvPr id="58" name="直線接點​​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19926E-5C3F-4205-B23D-D4C1E7A6E097}" type="datetime2">
              <a:rPr lang="zh-TW" altLang="en-US" smtClean="0"/>
              <a:pPr/>
              <a:t>2018年11月3日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44B4C3-BFEF-4472-B595-652481CA0278}" type="datetime2">
              <a:rPr lang="zh-TW" altLang="en-US" smtClean="0"/>
              <a:pPr/>
              <a:t>2018年11月3日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7014D5-A26D-4BC6-B967-5C8DC462FB42}" type="datetime2">
              <a:rPr lang="zh-TW" altLang="en-US" smtClean="0"/>
              <a:pPr/>
              <a:t>2018年11月3日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群組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直線接點​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接點​​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接點​​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接點​​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接點​​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接點​​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接點​​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接點​​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接點​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接點​​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​​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​​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​​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接點​​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接點​​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接點​​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群組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直線接點​​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接點​​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接點​​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接點​​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接點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群組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直線接點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線接點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線接點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線接點​​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線接點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直線接點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接點​​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接點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接點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接點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群組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直線接點​​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接點​​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接點​​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接點​​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接點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群組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直線接點​​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接點​​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接點​​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接點​​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線接點​​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直線接點​​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接點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接點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接點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接點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頁尾預留位置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12" name="日期預留位置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289A11-8BF8-45F7-B92C-261B55DE08FE}" type="datetime2">
              <a:rPr lang="zh-TW" altLang="en-US" smtClean="0"/>
              <a:pPr/>
              <a:t>2018年11月3日</a:t>
            </a:fld>
            <a:endParaRPr lang="zh-TW" altLang="en-US" dirty="0"/>
          </a:p>
        </p:txBody>
      </p:sp>
      <p:sp>
        <p:nvSpPr>
          <p:cNvPr id="214" name="投影片編號預留位置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直線接點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​​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​​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​​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​​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​​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​​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群組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直線接點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群組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直線接點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接點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接點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接點​​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接點​​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直線接點​​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​​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群組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直線接點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群組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直線接點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接點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接點​​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接點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線接點​​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接點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矩形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cxnSp>
        <p:nvCxnSpPr>
          <p:cNvPr id="60" name="直線接點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AC134-9EF5-4B7F-A61E-56D77C662044}" type="datetime2">
              <a:rPr lang="zh-TW" altLang="en-US" smtClean="0"/>
              <a:pPr/>
              <a:t>2018年11月3日</a:t>
            </a:fld>
            <a:endParaRPr lang="zh-TW" altLang="en-US" dirty="0"/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直線接點​​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​​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​​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​​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​​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​​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​​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群組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直線接點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群組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直線接點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接點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接點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接點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接點​​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直線接點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​​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​​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群組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直線接點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接點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群組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直線接點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接點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接點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接點​​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直線接點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​​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接點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矩形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59" name="直線接點​​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。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群組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直線接點​​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​​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​​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​​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​​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​​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​​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​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​​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群組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直線接點​​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接點​​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接點​​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接點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接點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群組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直線接點​​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接點​​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接點​​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接點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接點​​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直線接點​​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接點​​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接點​​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接點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接點​​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群組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直線接點​​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接點​​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接點​​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​​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​​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群組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直線接點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接點​​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接點​​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接點​​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接點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直線接點​​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接點​​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接點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接點​​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接點​​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cxnSp>
        <p:nvCxnSpPr>
          <p:cNvPr id="148" name="直線接點​​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992717" y="6289679"/>
            <a:ext cx="126727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ECDDC83-CBC4-433C-A680-A4A18AB55000}" type="datetime2">
              <a:rPr lang="zh-TW" altLang="en-US" smtClean="0"/>
              <a:pPr/>
              <a:t>2018年11月3日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3845" y="529433"/>
            <a:ext cx="9604310" cy="3383280"/>
          </a:xfrm>
        </p:spPr>
        <p:txBody>
          <a:bodyPr rtlCol="0">
            <a:noAutofit/>
          </a:bodyPr>
          <a:lstStyle/>
          <a:p>
            <a:r>
              <a:rPr lang="en-US" altLang="zh-TW" sz="4800" dirty="0"/>
              <a:t>Predicting Latent Structured Intents from Shopping Queries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3844" y="4052650"/>
            <a:ext cx="10069653" cy="1225931"/>
          </a:xfrm>
        </p:spPr>
        <p:txBody>
          <a:bodyPr rtlCol="0">
            <a:normAutofit/>
          </a:bodyPr>
          <a:lstStyle/>
          <a:p>
            <a:r>
              <a:rPr lang="en-US" altLang="zh-TW" b="1" dirty="0" smtClean="0"/>
              <a:t>Advisor: </a:t>
            </a:r>
            <a:r>
              <a:rPr lang="en-US" altLang="zh-TW" b="1" dirty="0" err="1" smtClean="0"/>
              <a:t>Jia</a:t>
            </a:r>
            <a:r>
              <a:rPr lang="en-US" altLang="zh-TW" b="1" dirty="0" smtClean="0"/>
              <a:t>-Ling </a:t>
            </a:r>
            <a:r>
              <a:rPr lang="en-US" altLang="zh-TW" b="1" dirty="0" err="1" smtClean="0"/>
              <a:t>Koh</a:t>
            </a:r>
            <a:endParaRPr lang="en-US" altLang="zh-TW" b="1" dirty="0" smtClean="0"/>
          </a:p>
          <a:p>
            <a:r>
              <a:rPr lang="en-US" altLang="zh-TW" b="1" dirty="0" smtClean="0"/>
              <a:t>Presenter: You-Xiang Chen</a:t>
            </a:r>
          </a:p>
          <a:p>
            <a:r>
              <a:rPr lang="en-US" altLang="zh-TW" b="1" dirty="0" smtClean="0"/>
              <a:t>Source: WWW 2017</a:t>
            </a:r>
          </a:p>
          <a:p>
            <a:r>
              <a:rPr lang="en-US" altLang="zh-TW" b="1" dirty="0" smtClean="0"/>
              <a:t>Data: 2018/11/06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9771DE-104D-4D29-9816-1A77C03D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Hybrid </a:t>
            </a:r>
            <a:r>
              <a:rPr lang="en-US" altLang="zh-TW" dirty="0" smtClean="0"/>
              <a:t>network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3C16790-A319-41F8-9C16-7271DFE83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10014284" cy="4387515"/>
              </a:xfrm>
            </p:spPr>
            <p:txBody>
              <a:bodyPr>
                <a:noAutofit/>
              </a:bodyPr>
              <a:lstStyle/>
              <a:p>
                <a:pPr marL="45720" indent="0">
                  <a:buNone/>
                </a:pPr>
                <a:r>
                  <a:rPr lang="en-US" altLang="zh-TW" sz="2800" b="1" dirty="0" smtClean="0"/>
                  <a:t>Hybrid Model</a:t>
                </a:r>
                <a:endParaRPr lang="en-US" altLang="zh-TW" sz="28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h𝑦𝑏𝑟𝑖𝑑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zh-TW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𝑐h𝑎𝑟</m:t>
                                </m:r>
                              </m:sup>
                            </m:sSubSup>
                          </m:e>
                        </m:acc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⃖"/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zh-TW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𝑐h𝑎𝑟</m:t>
                                </m:r>
                              </m:sup>
                            </m:sSubSup>
                          </m:e>
                        </m:acc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zh-TW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𝑤𝑜𝑟𝑑</m:t>
                                </m:r>
                              </m:sup>
                            </m:sSubSup>
                          </m:e>
                        </m:acc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⃖"/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zh-TW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𝑤𝑜𝑟𝑑</m:t>
                                </m:r>
                              </m:sup>
                            </m:sSubSup>
                          </m:e>
                        </m:acc>
                      </m:e>
                    </m:d>
                  </m:oMath>
                </a14:m>
                <a:endParaRPr lang="en-US" altLang="zh-TW" sz="2800" i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𝑑𝑒𝑐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𝑓𝑢𝑠𝑖𝑜𝑛</m:t>
                                </m:r>
                              </m:sub>
                            </m:s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zh-TW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h𝑦𝑏𝑟𝑖𝑑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zh-TW" sz="2800" i="1" dirty="0" smtClean="0"/>
              </a:p>
              <a:p>
                <a:pPr marL="0" indent="0">
                  <a:buNone/>
                </a:pPr>
                <a:r>
                  <a:rPr lang="en-US" altLang="zh-TW" sz="2800" b="1" dirty="0"/>
                  <a:t>Minimize loss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𝑞𝑢𝑒𝑟𝑦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TW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∈[1,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zh-TW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func>
                          <m:funcPr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zh-TW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TW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TW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+(1−</m:t>
                        </m:r>
                        <m:sSub>
                          <m:sSubPr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zh-TW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800" dirty="0"/>
              </a:p>
              <a:p>
                <a:endParaRPr lang="en-US" altLang="zh-TW" sz="2800" i="1" dirty="0" smtClean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3C16790-A319-41F8-9C16-7271DFE83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10014284" cy="4387515"/>
              </a:xfrm>
              <a:blipFill>
                <a:blip r:embed="rId3"/>
                <a:stretch>
                  <a:fillRect l="-1279" t="-2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627" y="503853"/>
            <a:ext cx="3007178" cy="37330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7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9771DE-104D-4D29-9816-1A77C03D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Joint Networks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3C16790-A319-41F8-9C16-7271DFE83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399" y="1981201"/>
                <a:ext cx="10539550" cy="3809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b="1" dirty="0" smtClean="0"/>
                  <a:t>Product network</a:t>
                </a:r>
              </a:p>
              <a:p>
                <a:pPr marL="228600" lvl="1" indent="0">
                  <a:buNone/>
                </a:pPr>
                <a:r>
                  <a:rPr lang="en-US" altLang="zh-TW" sz="2600" b="1" dirty="0" smtClean="0"/>
                  <a:t>Given a product by a set of attributes 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sz="2400" b="1" dirty="0" smtClean="0"/>
              </a:p>
              <a:p>
                <a:pPr marL="228600" lvl="1" indent="0">
                  <a:buNone/>
                </a:pPr>
                <a:r>
                  <a:rPr lang="en-US" altLang="zh-TW" sz="2600" b="1" dirty="0" smtClean="0"/>
                  <a:t>Training </a:t>
                </a:r>
                <a:r>
                  <a:rPr lang="en-US" altLang="zh-TW" sz="2600" b="1" dirty="0" smtClean="0"/>
                  <a:t>an </a:t>
                </a:r>
                <a:r>
                  <a:rPr lang="en-US" altLang="zh-TW" sz="2600" b="1" dirty="0" err="1" smtClean="0"/>
                  <a:t>autoencoder</a:t>
                </a:r>
                <a:endParaRPr lang="en-US" altLang="zh-TW" sz="2600" b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TW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𝑑𝑒𝑐</m:t>
                        </m:r>
                      </m:sub>
                    </m:sSub>
                    <m:r>
                      <a:rPr lang="en-US" altLang="zh-TW" sz="26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TW" sz="26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𝑒𝑛𝑐</m:t>
                        </m:r>
                      </m:sub>
                    </m:sSub>
                    <m:r>
                      <a:rPr lang="en-US" altLang="zh-TW" sz="26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6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600" dirty="0" smtClean="0"/>
              </a:p>
              <a:p>
                <a:pPr marL="228600" lvl="1" indent="0">
                  <a:buNone/>
                </a:pPr>
                <a:r>
                  <a:rPr lang="en-US" altLang="zh-TW" sz="2600" b="1" dirty="0" smtClean="0"/>
                  <a:t>Minimize loss</a:t>
                </a:r>
                <a:endParaRPr lang="en-US" altLang="zh-TW" sz="2600" b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𝑝𝑟𝑜𝑑𝑢𝑐𝑡</m:t>
                        </m:r>
                      </m:sub>
                    </m:sSub>
                    <m:r>
                      <a:rPr lang="en-US" altLang="zh-TW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zh-TW" altLang="zh-TW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∈[1,</m:t>
                            </m:r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zh-TW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  <m:t>𝑝𝑖</m:t>
                                </m:r>
                              </m:sub>
                            </m:sSub>
                          </m:e>
                        </m:nary>
                        <m:func>
                          <m:funcPr>
                            <m:ctrlPr>
                              <a:rPr lang="zh-TW" altLang="zh-TW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zh-TW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TW" altLang="zh-TW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TW" altLang="zh-TW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sz="2600" i="1">
                                        <a:latin typeface="Cambria Math" panose="02040503050406030204" pitchFamily="18" charset="0"/>
                                      </a:rPr>
                                      <m:t>𝑝𝑖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+(1−</m:t>
                        </m:r>
                        <m:sSub>
                          <m:sSubPr>
                            <m:ctrlPr>
                              <a:rPr lang="zh-TW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𝑝𝑖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sz="2600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zh-TW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𝑝𝑖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600" dirty="0"/>
              </a:p>
              <a:p>
                <a:endParaRPr lang="en-US" altLang="zh-TW" sz="28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3C16790-A319-41F8-9C16-7271DFE83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399" y="1981201"/>
                <a:ext cx="10539550" cy="3809999"/>
              </a:xfrm>
              <a:blipFill>
                <a:blip r:embed="rId3"/>
                <a:stretch>
                  <a:fillRect l="-1157" t="-27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1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9771DE-104D-4D29-9816-1A77C03D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Jointly Training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3C16790-A319-41F8-9C16-7271DFE83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10591800" cy="3809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b="1" dirty="0" smtClean="0"/>
                  <a:t>Share parameters in the attribute </a:t>
                </a:r>
                <a:r>
                  <a:rPr lang="en-US" altLang="zh-TW" sz="2800" b="1" dirty="0"/>
                  <a:t>e</a:t>
                </a:r>
                <a:r>
                  <a:rPr lang="en-US" altLang="zh-TW" sz="2800" b="1" dirty="0" smtClean="0"/>
                  <a:t>mbedding layer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𝒅𝒆𝒄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)</a:t>
                </a:r>
              </a:p>
              <a:p>
                <a:pPr marL="0" indent="0">
                  <a:buNone/>
                </a:pPr>
                <a:endParaRPr lang="en-US" altLang="zh-TW" sz="2800" b="1" dirty="0" smtClean="0"/>
              </a:p>
              <a:p>
                <a:pPr marL="0" indent="0">
                  <a:buNone/>
                </a:pPr>
                <a:r>
                  <a:rPr lang="en-US" altLang="zh-TW" sz="2800" b="1" dirty="0" smtClean="0"/>
                  <a:t>Minimizing </a:t>
                </a:r>
                <a:r>
                  <a:rPr lang="en-US" altLang="zh-TW" sz="2800" b="1" dirty="0" smtClean="0"/>
                  <a:t>the joint loss</a:t>
                </a:r>
                <a:endParaRPr lang="en-US" altLang="zh-TW" sz="2800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𝑗𝑜𝑖𝑛𝑡</m:t>
                        </m:r>
                      </m:sub>
                    </m:sSub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𝑞𝑢𝑒𝑟𝑦</m:t>
                        </m:r>
                      </m:sub>
                    </m:sSub>
                  </m:oMath>
                </a14:m>
                <a:r>
                  <a:rPr lang="en-US" altLang="zh-TW" sz="2600" dirty="0" smtClean="0"/>
                  <a:t>+</a:t>
                </a:r>
                <a14:m>
                  <m:oMath xmlns:m="http://schemas.openxmlformats.org/officeDocument/2006/math">
                    <m:r>
                      <a:rPr lang="en-US" altLang="zh-TW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𝑝𝑟𝑜𝑑𝑢𝑐𝑡</m:t>
                        </m:r>
                      </m:sub>
                    </m:sSub>
                  </m:oMath>
                </a14:m>
                <a:endParaRPr lang="en-US" altLang="zh-TW" sz="26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3C16790-A319-41F8-9C16-7271DFE83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10591800" cy="3809999"/>
              </a:xfrm>
              <a:blipFill>
                <a:blip r:embed="rId3"/>
                <a:stretch>
                  <a:fillRect l="-1209" t="-27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2798130"/>
            <a:ext cx="4737970" cy="31643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52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pPr rtl="0"/>
            <a:r>
              <a:rPr lang="en-US" altLang="zh-TW" sz="2400" b="1" dirty="0"/>
              <a:t>Experiment</a:t>
            </a:r>
          </a:p>
          <a:p>
            <a:pPr rtl="0"/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  <a:p>
            <a:pPr rtl="0"/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68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 smtClean="0"/>
              <a:t>Dataset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2400" b="1" dirty="0" smtClean="0"/>
              <a:t>Collected at Google shopping</a:t>
            </a:r>
          </a:p>
          <a:p>
            <a:pPr rtl="0"/>
            <a:r>
              <a:rPr lang="en-US" altLang="zh-TW" sz="2400" b="1" dirty="0" smtClean="0"/>
              <a:t>150 million queries</a:t>
            </a:r>
            <a:endParaRPr lang="zh-TW" altLang="en-US" sz="2400" b="1" dirty="0"/>
          </a:p>
          <a:p>
            <a:pPr rtl="0"/>
            <a:r>
              <a:rPr lang="en-US" altLang="zh-TW" sz="2400" b="1" dirty="0" smtClean="0"/>
              <a:t>About 30,000 attributes are considered</a:t>
            </a:r>
          </a:p>
          <a:p>
            <a:pPr rtl="0"/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1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/>
              <a:t>Prediction a</a:t>
            </a:r>
            <a:r>
              <a:rPr lang="en-US" altLang="zh-TW" dirty="0" smtClean="0"/>
              <a:t>ccuracy </a:t>
            </a:r>
            <a:r>
              <a:rPr lang="en-US" altLang="zh-TW" dirty="0"/>
              <a:t>and size 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0392"/>
          <a:stretch/>
        </p:blipFill>
        <p:spPr>
          <a:xfrm>
            <a:off x="1170140" y="2122227"/>
            <a:ext cx="9478897" cy="2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 smtClean="0"/>
              <a:t>F1 Score of Jointly </a:t>
            </a:r>
            <a:r>
              <a:rPr lang="en-US" altLang="zh-TW" dirty="0"/>
              <a:t>Training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b="36721"/>
          <a:stretch/>
        </p:blipFill>
        <p:spPr>
          <a:xfrm>
            <a:off x="1295400" y="1630196"/>
            <a:ext cx="7177162" cy="16190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392727"/>
            <a:ext cx="96202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879633"/>
            <a:ext cx="9601200" cy="1142385"/>
          </a:xfrm>
        </p:spPr>
        <p:txBody>
          <a:bodyPr rtlCol="0"/>
          <a:lstStyle/>
          <a:p>
            <a:r>
              <a:rPr lang="en-US" altLang="zh-TW" dirty="0" smtClean="0"/>
              <a:t>Unseen </a:t>
            </a:r>
            <a:r>
              <a:rPr lang="en-US" altLang="zh-TW" dirty="0"/>
              <a:t>model names based on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the </a:t>
            </a:r>
            <a:r>
              <a:rPr lang="en-US" altLang="zh-TW" dirty="0"/>
              <a:t>character pattern of a word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5418"/>
          <a:stretch/>
        </p:blipFill>
        <p:spPr>
          <a:xfrm>
            <a:off x="1295401" y="2022018"/>
            <a:ext cx="9336844" cy="31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M</a:t>
            </a:r>
            <a:r>
              <a:rPr lang="en-US" altLang="zh-TW" dirty="0" smtClean="0"/>
              <a:t>odel </a:t>
            </a:r>
            <a:r>
              <a:rPr lang="en-US" altLang="zh-TW" dirty="0"/>
              <a:t>complex abstract queries</a:t>
            </a:r>
            <a:endParaRPr lang="zh-TW" altLang="en-US" dirty="0"/>
          </a:p>
        </p:txBody>
      </p:sp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868904"/>
            <a:ext cx="6724972" cy="3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/>
        </p:nvSpPr>
        <p:spPr>
          <a:xfrm>
            <a:off x="1447800" y="6562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en-US" altLang="zh-TW" dirty="0" smtClean="0"/>
              <a:t>Extrinsic evaluation on IR</a:t>
            </a:r>
            <a:endParaRPr lang="zh-TW" altLang="en-US" dirty="0"/>
          </a:p>
        </p:txBody>
      </p:sp>
      <p:sp>
        <p:nvSpPr>
          <p:cNvPr id="7" name="內容版面配置區 1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pPr lvl="1"/>
            <a:r>
              <a:rPr lang="en-US" altLang="zh-TW" sz="2600" b="1" dirty="0" smtClean="0"/>
              <a:t> Generated </a:t>
            </a:r>
            <a:r>
              <a:rPr lang="en-US" altLang="zh-TW" sz="2600" b="1" dirty="0"/>
              <a:t>from Google IR </a:t>
            </a:r>
            <a:r>
              <a:rPr lang="en-US" altLang="zh-TW" sz="2600" b="1" dirty="0" smtClean="0"/>
              <a:t>system</a:t>
            </a:r>
          </a:p>
          <a:p>
            <a:pPr lvl="1"/>
            <a:r>
              <a:rPr lang="en-US" altLang="zh-TW" sz="2600" b="1" dirty="0"/>
              <a:t> </a:t>
            </a:r>
            <a:r>
              <a:rPr lang="en-US" altLang="zh-TW" sz="2600" b="1" dirty="0" smtClean="0"/>
              <a:t>Consists </a:t>
            </a:r>
            <a:r>
              <a:rPr lang="en-US" altLang="zh-TW" sz="2600" b="1" dirty="0"/>
              <a:t>of about 200,000 </a:t>
            </a:r>
            <a:r>
              <a:rPr lang="en-US" altLang="zh-TW" sz="2600" b="1" dirty="0" smtClean="0"/>
              <a:t>queries</a:t>
            </a:r>
          </a:p>
          <a:p>
            <a:pPr lvl="1"/>
            <a:r>
              <a:rPr lang="en-US" altLang="zh-TW" sz="2600" b="1" dirty="0" smtClean="0"/>
              <a:t> </a:t>
            </a:r>
            <a:r>
              <a:rPr lang="en-US" altLang="zh-TW" sz="2600" b="1" dirty="0"/>
              <a:t>10-point scale from “very irrelevant” to “very relevant”</a:t>
            </a:r>
            <a:endParaRPr lang="en-US" altLang="zh-TW" sz="2600" b="1" dirty="0" smtClean="0"/>
          </a:p>
          <a:p>
            <a:endParaRPr lang="zh-TW" altLang="en-US" sz="2800" b="1" dirty="0"/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607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2400" b="1" dirty="0"/>
              <a:t>Introduction</a:t>
            </a:r>
            <a:endParaRPr lang="zh-TW" altLang="en-US" sz="2400" b="1" dirty="0"/>
          </a:p>
          <a:p>
            <a:pPr rtl="0"/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pPr rtl="0"/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Experiment</a:t>
            </a:r>
          </a:p>
          <a:p>
            <a:pPr rtl="0"/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  <a:p>
            <a:pPr rtl="0"/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D</a:t>
            </a:r>
            <a:r>
              <a:rPr lang="en-US" altLang="zh-TW" dirty="0" smtClean="0"/>
              <a:t>iscounted </a:t>
            </a:r>
            <a:r>
              <a:rPr lang="en-US" altLang="zh-TW" dirty="0"/>
              <a:t>cumulative gain (DCG)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zh-TW" sz="2600" b="1" i="1">
                        <a:latin typeface="Cambria Math" panose="02040503050406030204" pitchFamily="18" charset="0"/>
                      </a:rPr>
                      <m:t>𝑫𝑪𝑮</m:t>
                    </m:r>
                    <m:r>
                      <a:rPr lang="en-US" altLang="zh-TW" sz="2600" b="1" i="1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TW" sz="26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600" b="1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TW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600" b="1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TW" sz="2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TW" sz="26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TW" sz="2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6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TW" sz="26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num>
                          <m:den>
                            <m:func>
                              <m:funcPr>
                                <m:ctrlPr>
                                  <a:rPr lang="en-US" altLang="zh-TW" sz="2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TW" sz="2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600" b="1" i="1"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n-US" altLang="zh-TW" sz="2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TW" sz="26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26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zh-TW" sz="26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e>
                    </m:nary>
                  </m:oMath>
                </a14:m>
                <a:endParaRPr lang="zh-TW" altLang="en-US" sz="26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43" y="3037161"/>
            <a:ext cx="6557211" cy="25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/>
        </p:nvSpPr>
        <p:spPr>
          <a:xfrm>
            <a:off x="1447800" y="6562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en-US" altLang="zh-TW" dirty="0"/>
              <a:t>Joint training brings greater gains in DCG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2216911"/>
            <a:ext cx="7944692" cy="25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/>
        </p:nvSpPr>
        <p:spPr>
          <a:xfrm>
            <a:off x="1447800" y="6562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en-US" altLang="zh-TW" dirty="0"/>
              <a:t>Examples of re-ranking 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7419" y="1798638"/>
            <a:ext cx="5532918" cy="41516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內容版面配置區 1"/>
              <p:cNvSpPr txBox="1">
                <a:spLocks/>
              </p:cNvSpPr>
              <p:nvPr/>
            </p:nvSpPr>
            <p:spPr>
              <a:xfrm>
                <a:off x="1295400" y="1981201"/>
                <a:ext cx="9601200" cy="3809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2000" kern="120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n-cs"/>
                  </a:defRPr>
                </a:lvl2pPr>
                <a:lvl3pPr marL="685800" indent="-179388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n-cs"/>
                  </a:defRPr>
                </a:lvl3pPr>
                <a:lvl4pPr marL="914400" indent="-18288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n-cs"/>
                  </a:defRPr>
                </a:lvl4pPr>
                <a:lvl5pPr marL="11430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n-cs"/>
                  </a:defRPr>
                </a:lvl5pPr>
                <a:lvl6pPr marL="13716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793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78012" indent="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  <a:buSzPct val="100000"/>
                  <a:buFont typeface="Arial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TW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</m:sub>
                    </m:sSub>
                  </m:oMath>
                </a14:m>
                <a:r>
                  <a:rPr lang="en-US" altLang="zh-TW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altLang="zh-TW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attributes of d </a:t>
                </a:r>
                <a:r>
                  <a:rPr lang="en-US" altLang="zh-TW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respectively</a:t>
                </a:r>
              </a:p>
              <a:p>
                <a:pPr lvl="2"/>
                <a:r>
                  <a:rPr lang="en-US" altLang="zh-TW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TW" sz="24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</m:sub>
                    </m:sSub>
                  </m:oMath>
                </a14:m>
                <a:r>
                  <a:rPr lang="en-US" altLang="zh-TW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zh-TW" altLang="en-US" sz="2400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top </a:t>
                </a:r>
                <a:r>
                  <a:rPr lang="en-US" altLang="zh-TW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attributes predicted for q </a:t>
                </a:r>
                <a:endParaRPr lang="en-US" altLang="zh-TW" sz="24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𝒒𝒅</m:t>
                        </m:r>
                      </m:sub>
                      <m:sup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𝒒𝒅</m:t>
                        </m:r>
                      </m:sub>
                    </m:sSub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TW" alt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f>
                      <m:f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  <m:r>
                          <a:rPr lang="en-US" altLang="zh-TW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⋂</m:t>
                        </m:r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den>
                    </m:f>
                    <m:r>
                      <a:rPr lang="en-US" altLang="zh-TW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內容版面配置區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981201"/>
                <a:ext cx="9601200" cy="3809999"/>
              </a:xfrm>
              <a:prstGeom prst="rect">
                <a:avLst/>
              </a:prstGeom>
              <a:blipFill>
                <a:blip r:embed="rId4"/>
                <a:stretch>
                  <a:fillRect t="-22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8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 txBox="1">
            <a:spLocks/>
          </p:cNvSpPr>
          <p:nvPr/>
        </p:nvSpPr>
        <p:spPr>
          <a:xfrm>
            <a:off x="1447800" y="6562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95399" y="1981201"/>
            <a:ext cx="9753601" cy="3809999"/>
          </a:xfrm>
        </p:spPr>
        <p:txBody>
          <a:bodyPr>
            <a:normAutofit/>
          </a:bodyPr>
          <a:lstStyle/>
          <a:p>
            <a:pPr lvl="1"/>
            <a:r>
              <a:rPr lang="en-US" altLang="zh-TW" sz="2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 propose </a:t>
            </a:r>
            <a:r>
              <a:rPr lang="en-US" altLang="zh-TW" sz="2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jointly trained hybrid </a:t>
            </a:r>
            <a:r>
              <a:rPr lang="en-US" altLang="zh-TW" sz="2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RNN-</a:t>
            </a:r>
            <a:r>
              <a:rPr lang="en-US" altLang="zh-TW" sz="26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autoencoder</a:t>
            </a:r>
            <a:r>
              <a:rPr lang="en-US" altLang="zh-TW" sz="2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that learns from user responses and product metadata simultaneously. </a:t>
            </a:r>
            <a:r>
              <a:rPr lang="en-US" altLang="zh-TW" sz="2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This </a:t>
            </a:r>
            <a:r>
              <a:rPr lang="en-US" altLang="zh-TW" sz="2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model is more accurate and robust than all baselines, and is able to generalize to unseen queries better. </a:t>
            </a:r>
            <a:endParaRPr lang="en-US" altLang="zh-TW" sz="26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altLang="zh-TW" sz="2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 </a:t>
            </a:r>
            <a:r>
              <a:rPr lang="en-US" altLang="zh-TW" sz="2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show that our model can signiﬁcantly improve the quality of current Google Shopping production system.</a:t>
            </a:r>
            <a:endParaRPr lang="zh-TW" altLang="en-US" sz="2600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02366C7-8207-4F23-9619-2F7459D99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7E80C82-C90F-45C3-8636-819471CB788F}"/>
              </a:ext>
            </a:extLst>
          </p:cNvPr>
          <p:cNvSpPr/>
          <p:nvPr/>
        </p:nvSpPr>
        <p:spPr>
          <a:xfrm>
            <a:off x="5503530" y="324433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resolution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1760096-DE98-4BD5-BA76-236A1B52A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20247"/>
            <a:ext cx="6998368" cy="42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6F89F9-138F-4406-AE6E-16E4C507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0A7D01-3F76-49E8-B6F1-63F97E52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950116" cy="3809999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Understand users’ intent through a structure domain. </a:t>
            </a:r>
          </a:p>
          <a:p>
            <a:r>
              <a:rPr lang="en-US" altLang="zh-TW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Present organized information, and then ﬁnd the items </a:t>
            </a:r>
            <a:br>
              <a:rPr lang="en-US" altLang="zh-TW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with the right categories, brands or features.</a:t>
            </a:r>
            <a:endParaRPr lang="zh-TW" altLang="en-US" sz="2800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rtl="0"/>
            <a:r>
              <a:rPr lang="en-US" altLang="zh-TW" sz="2400" b="1" dirty="0"/>
              <a:t>Method</a:t>
            </a:r>
          </a:p>
          <a:p>
            <a:pPr rtl="0"/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Experiment</a:t>
            </a:r>
          </a:p>
          <a:p>
            <a:pPr rtl="0"/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  <a:p>
            <a:pPr rtl="0"/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1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9771DE-104D-4D29-9816-1A77C03D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</a:t>
            </a:r>
            <a:r>
              <a:rPr lang="en-US" altLang="zh-TW" dirty="0"/>
              <a:t>Definition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2309003"/>
            <a:ext cx="6247404" cy="36586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95400" y="1777565"/>
            <a:ext cx="5375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Given input query to predict top attribute </a:t>
            </a:r>
          </a:p>
        </p:txBody>
      </p:sp>
    </p:spTree>
    <p:extLst>
      <p:ext uri="{BB962C8B-B14F-4D97-AF65-F5344CB8AC3E}">
        <p14:creationId xmlns:p14="http://schemas.microsoft.com/office/powerpoint/2010/main" val="267808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9771DE-104D-4D29-9816-1A77C03D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</a:t>
            </a:r>
            <a:r>
              <a:rPr lang="en-US" altLang="zh-TW" dirty="0"/>
              <a:t>Definition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3C16790-A319-41F8-9C16-7271DFE83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b="1" dirty="0" smtClean="0"/>
                  <a:t>Predicting </a:t>
                </a:r>
                <a:r>
                  <a:rPr lang="en-US" altLang="zh-TW" sz="2800" b="1" dirty="0" smtClean="0"/>
                  <a:t>a set of </a:t>
                </a:r>
                <a:r>
                  <a:rPr lang="en-US" altLang="zh-TW" sz="2800" b="1" dirty="0" smtClean="0"/>
                  <a:t>associated </a:t>
                </a:r>
                <a:r>
                  <a:rPr lang="en-US" altLang="zh-TW" sz="2800" b="1" dirty="0" smtClean="0"/>
                  <a:t>multi-labels:</a:t>
                </a:r>
              </a:p>
              <a:p>
                <a:pPr lvl="1"/>
                <a:r>
                  <a:rPr lang="en-US" altLang="zh-TW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sz="2800" b="0" dirty="0" smtClean="0"/>
              </a:p>
              <a:p>
                <a:pPr marL="0" indent="0">
                  <a:buNone/>
                </a:pPr>
                <a:r>
                  <a:rPr lang="en-US" altLang="zh-TW" sz="2800" b="1" dirty="0" smtClean="0"/>
                  <a:t>Similarly , each product has attribute:</a:t>
                </a:r>
              </a:p>
              <a:p>
                <a:pPr lvl="1"/>
                <a:r>
                  <a:rPr lang="zh-TW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sz="2800" dirty="0"/>
              </a:p>
              <a:p>
                <a:pPr marL="0" indent="0">
                  <a:buNone/>
                </a:pPr>
                <a:endParaRPr lang="en-US" altLang="zh-TW" sz="28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3C16790-A319-41F8-9C16-7271DFE83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  <a:blipFill>
                <a:blip r:embed="rId3"/>
                <a:stretch>
                  <a:fillRect l="-1333" t="-27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6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9771DE-104D-4D29-9816-1A77C03D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Attribute </a:t>
            </a:r>
            <a:r>
              <a:rPr lang="en-US" altLang="zh-TW" dirty="0" smtClean="0"/>
              <a:t>D</a:t>
            </a:r>
            <a:r>
              <a:rPr lang="en-US" altLang="zh-TW" dirty="0" smtClean="0"/>
              <a:t>efinition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C16790-A319-41F8-9C16-7271DFE8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3809999"/>
          </a:xfrm>
        </p:spPr>
        <p:txBody>
          <a:bodyPr>
            <a:normAutofit/>
          </a:bodyPr>
          <a:lstStyle/>
          <a:p>
            <a:r>
              <a:rPr lang="en-US" altLang="zh-TW" sz="2800" b="1" dirty="0" smtClean="0"/>
              <a:t>Feature </a:t>
            </a:r>
            <a:r>
              <a:rPr lang="en-US" altLang="zh-TW" sz="2800" b="1" dirty="0"/>
              <a:t>tags</a:t>
            </a:r>
          </a:p>
          <a:p>
            <a:r>
              <a:rPr lang="en-US" altLang="zh-TW" sz="2800" b="1" dirty="0"/>
              <a:t>Age groups</a:t>
            </a:r>
          </a:p>
          <a:p>
            <a:r>
              <a:rPr lang="en-US" altLang="zh-TW" sz="2800" b="1" dirty="0"/>
              <a:t>Categories</a:t>
            </a:r>
          </a:p>
          <a:p>
            <a:r>
              <a:rPr lang="en-US" altLang="zh-TW" sz="2800" b="1" dirty="0"/>
              <a:t>Brand , product lines and merchants</a:t>
            </a:r>
          </a:p>
        </p:txBody>
      </p:sp>
    </p:spTree>
    <p:extLst>
      <p:ext uri="{BB962C8B-B14F-4D97-AF65-F5344CB8AC3E}">
        <p14:creationId xmlns:p14="http://schemas.microsoft.com/office/powerpoint/2010/main" val="33148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9771DE-104D-4D29-9816-1A77C03D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3C16790-A319-41F8-9C16-7271DFE83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Word-BRNN</a:t>
                </a:r>
                <a:r>
                  <a:rPr lang="zh-TW" altLang="en-US" sz="2800" b="1" dirty="0" smtClean="0">
                    <a:latin typeface="Cambria Math" panose="02040503050406030204" pitchFamily="18" charset="0"/>
                  </a:rPr>
                  <a:t>、</a:t>
                </a:r>
                <a:r>
                  <a:rPr lang="en-US" altLang="zh-TW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Char-BRNN</a:t>
                </a:r>
                <a:endParaRPr lang="en-US" altLang="zh-TW" sz="2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:  input sequence ,</a:t>
                </a:r>
                <a:r>
                  <a:rPr lang="en-US" altLang="zh-TW" sz="26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 = 1, … … ,T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hidden </a:t>
                </a:r>
                <a:r>
                  <a:rPr lang="en-US" altLang="zh-TW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state of </a:t>
                </a:r>
                <a:r>
                  <a:rPr lang="en-US" altLang="zh-TW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sequence </a:t>
                </a:r>
                <a:br>
                  <a:rPr lang="en-US" altLang="zh-TW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TW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after </a:t>
                </a:r>
                <a:r>
                  <a:rPr lang="en-US" altLang="zh-TW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observing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sz="2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acc>
                    <m:r>
                      <a:rPr lang="en-US" altLang="zh-TW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𝐿𝑆𝑇𝑀</m:t>
                    </m:r>
                    <m:r>
                      <a:rPr lang="en-US" altLang="zh-TW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r>
                      <a:rPr lang="en-US" altLang="zh-TW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zh-TW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TW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acc>
                    <m:r>
                      <a:rPr lang="en-US" altLang="zh-TW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𝐿𝑆𝑇𝑀</m:t>
                    </m:r>
                    <m:d>
                      <m:d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⃖"/>
                            <m:ctrlPr>
                              <a:rPr lang="zh-TW" altLang="zh-TW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zh-TW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acc>
                        <m:r>
                          <a:rPr lang="en-US" altLang="zh-TW" sz="2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TW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3C16790-A319-41F8-9C16-7271DFE83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981201"/>
                <a:ext cx="9601200" cy="3809999"/>
              </a:xfrm>
              <a:blipFill>
                <a:blip r:embed="rId3"/>
                <a:stretch>
                  <a:fillRect l="-1333" t="-28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888" y="1453733"/>
            <a:ext cx="3000375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11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菱格線條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20_TF03031015.potx" id="{BF811ECD-E1BE-401A-A894-0A76B7AE0225}" vid="{B4976558-16A3-4184-95EE-E77E856A39AA}"/>
    </a:ext>
  </a:extLst>
</a:theme>
</file>

<file path=ppt/theme/theme2.xml><?xml version="1.0" encoding="utf-8"?>
<a:theme xmlns:a="http://schemas.openxmlformats.org/drawingml/2006/main" name="Office 佈景主題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商務菱格線條簡報 (寬螢幕)</Template>
  <TotalTime>5318</TotalTime>
  <Words>327</Words>
  <Application>Microsoft Office PowerPoint</Application>
  <PresentationFormat>寬螢幕</PresentationFormat>
  <Paragraphs>110</Paragraphs>
  <Slides>23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Microsoft JhengHei UI</vt:lpstr>
      <vt:lpstr>微軟正黑體</vt:lpstr>
      <vt:lpstr>Arial</vt:lpstr>
      <vt:lpstr>Cambria Math</vt:lpstr>
      <vt:lpstr>菱格線條 16x9</vt:lpstr>
      <vt:lpstr>Predicting Latent Structured Intents from Shopping Queries</vt:lpstr>
      <vt:lpstr>Outline</vt:lpstr>
      <vt:lpstr>Motivation</vt:lpstr>
      <vt:lpstr>Goal</vt:lpstr>
      <vt:lpstr>Outline</vt:lpstr>
      <vt:lpstr>Problem Definition</vt:lpstr>
      <vt:lpstr>Problem Definition</vt:lpstr>
      <vt:lpstr>Attribute Definition</vt:lpstr>
      <vt:lpstr>Models</vt:lpstr>
      <vt:lpstr>Hybrid network</vt:lpstr>
      <vt:lpstr>Joint Networks</vt:lpstr>
      <vt:lpstr>Jointly Training</vt:lpstr>
      <vt:lpstr>Outline</vt:lpstr>
      <vt:lpstr>Dataset</vt:lpstr>
      <vt:lpstr>Prediction accuracy and size </vt:lpstr>
      <vt:lpstr>F1 Score of Jointly Training</vt:lpstr>
      <vt:lpstr>Unseen model names based on  the character pattern of a word</vt:lpstr>
      <vt:lpstr> Model complex abstract queries</vt:lpstr>
      <vt:lpstr>PowerPoint 簡報</vt:lpstr>
      <vt:lpstr> Discounted cumulative gain (DCG) 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Latent Structured Intents from Shopping Queries</dc:title>
  <dc:creator>佑翔 陳</dc:creator>
  <cp:lastModifiedBy>佑翔 陳</cp:lastModifiedBy>
  <cp:revision>97</cp:revision>
  <dcterms:created xsi:type="dcterms:W3CDTF">2018-11-01T06:35:39Z</dcterms:created>
  <dcterms:modified xsi:type="dcterms:W3CDTF">2018-11-06T03:14:00Z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